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53" r:id="rId7"/>
    <p:sldMasterId id="2147483659" r:id="rId8"/>
    <p:sldMasterId id="2147483704" r:id="rId9"/>
    <p:sldMasterId id="2147484046" r:id="rId10"/>
  </p:sldMasterIdLst>
  <p:notesMasterIdLst>
    <p:notesMasterId r:id="rId38"/>
  </p:notesMasterIdLst>
  <p:handoutMasterIdLst>
    <p:handoutMasterId r:id="rId39"/>
  </p:handoutMasterIdLst>
  <p:sldIdLst>
    <p:sldId id="350" r:id="rId11"/>
    <p:sldId id="352" r:id="rId12"/>
    <p:sldId id="356" r:id="rId13"/>
    <p:sldId id="365" r:id="rId14"/>
    <p:sldId id="430" r:id="rId15"/>
    <p:sldId id="392" r:id="rId16"/>
    <p:sldId id="395" r:id="rId17"/>
    <p:sldId id="412" r:id="rId18"/>
    <p:sldId id="418" r:id="rId19"/>
    <p:sldId id="375" r:id="rId20"/>
    <p:sldId id="414" r:id="rId21"/>
    <p:sldId id="415" r:id="rId22"/>
    <p:sldId id="416" r:id="rId23"/>
    <p:sldId id="397" r:id="rId24"/>
    <p:sldId id="355" r:id="rId25"/>
    <p:sldId id="419" r:id="rId26"/>
    <p:sldId id="406" r:id="rId27"/>
    <p:sldId id="420" r:id="rId28"/>
    <p:sldId id="428" r:id="rId29"/>
    <p:sldId id="408" r:id="rId30"/>
    <p:sldId id="423" r:id="rId31"/>
    <p:sldId id="424" r:id="rId32"/>
    <p:sldId id="425" r:id="rId33"/>
    <p:sldId id="426" r:id="rId34"/>
    <p:sldId id="429" r:id="rId35"/>
    <p:sldId id="427" r:id="rId36"/>
    <p:sldId id="413" r:id="rId3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35CBF"/>
    <a:srgbClr val="0D97FF"/>
    <a:srgbClr val="5A5F76"/>
    <a:srgbClr val="9EA2B4"/>
    <a:srgbClr val="0070C0"/>
    <a:srgbClr val="2D2F3C"/>
    <a:srgbClr val="C4C7D2"/>
    <a:srgbClr val="DE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86187" autoAdjust="0"/>
  </p:normalViewPr>
  <p:slideViewPr>
    <p:cSldViewPr>
      <p:cViewPr>
        <p:scale>
          <a:sx n="80" d="100"/>
          <a:sy n="80" d="100"/>
        </p:scale>
        <p:origin x="-1512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0" d="100"/>
        <a:sy n="110" d="100"/>
      </p:scale>
      <p:origin x="0" y="34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D5DCD5-7F4C-4566-93CD-5C2F4A1EA057}" type="datetimeFigureOut">
              <a:rPr lang="es-CL"/>
              <a:pPr>
                <a:defRPr/>
              </a:pPr>
              <a:t>17-09-2015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1BEDEAD-B79F-40D3-8249-AF5DF4B9D946}" type="slidenum">
              <a:rPr lang="es-CL"/>
              <a:pPr>
                <a:defRPr/>
              </a:pPr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8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 smtClean="0"/>
              <a:t>Haga clic para modificar el estilo de texto del patrón</a:t>
            </a:r>
          </a:p>
          <a:p>
            <a:pPr lvl="1"/>
            <a:r>
              <a:rPr lang="es-ES" altLang="es-ES" noProof="0" smtClean="0"/>
              <a:t>Segundo nivel</a:t>
            </a:r>
          </a:p>
          <a:p>
            <a:pPr lvl="2"/>
            <a:r>
              <a:rPr lang="es-ES" altLang="es-ES" noProof="0" smtClean="0"/>
              <a:t>Tercer nivel</a:t>
            </a:r>
          </a:p>
          <a:p>
            <a:pPr lvl="3"/>
            <a:r>
              <a:rPr lang="es-ES" altLang="es-ES" noProof="0" smtClean="0"/>
              <a:t>Cuarto nivel</a:t>
            </a:r>
          </a:p>
          <a:p>
            <a:pPr lvl="4"/>
            <a:r>
              <a:rPr lang="es-ES" altLang="es-ES" noProof="0" smtClean="0"/>
              <a:t>Quinto nivel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4DC3F9CE-B709-40EB-85E1-482D26EEC2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298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977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498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Detalhar</a:t>
            </a:r>
            <a:r>
              <a:rPr lang="pt-BR" baseline="0" dirty="0" smtClean="0"/>
              <a:t> as </a:t>
            </a:r>
            <a:r>
              <a:rPr lang="pt-BR" baseline="0" dirty="0" err="1" smtClean="0"/>
              <a:t>changes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20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Detalhar</a:t>
            </a:r>
            <a:r>
              <a:rPr lang="pt-BR" baseline="0" dirty="0" smtClean="0"/>
              <a:t> as </a:t>
            </a:r>
            <a:r>
              <a:rPr lang="pt-BR" baseline="0" dirty="0" err="1" smtClean="0"/>
              <a:t>changes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20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355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Precisamos explodir os erros, e além disso eu já pedi inúmeras vezes para o Walter uma forma que nos permita ver se os erros recorrentes já estão associados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RCA´s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Jira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Marque uma reunião com ele e chame também o Antônio. Não vi evolução alguma no que estamos mostrando.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Colocar esse slide dentro do padrão dos anteriores pois percebe-se que não foi trabalhado e foi na base do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copy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/paste. </a:t>
            </a:r>
            <a:r>
              <a:rPr lang="pt-BR" sz="1200" kern="120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Avaliar com o Wladimir a eliminação do “s” pois acho que Releases não  ficou bom, mas se estiver correto favor manter.</a:t>
            </a:r>
            <a:endParaRPr lang="pt-BR" sz="1200" kern="120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Backlog</a:t>
            </a:r>
            <a:r>
              <a:rPr lang="pt-BR" dirty="0" smtClean="0"/>
              <a:t> de 0 tickets não é uma afirmação coerente</a:t>
            </a:r>
            <a:r>
              <a:rPr lang="pt-BR" baseline="0" dirty="0" smtClean="0"/>
              <a:t> ?  O que houve com o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 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036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Pq</a:t>
            </a:r>
            <a:r>
              <a:rPr lang="pt-BR" dirty="0" smtClean="0"/>
              <a:t> não </a:t>
            </a:r>
            <a:r>
              <a:rPr lang="pt-BR" dirty="0" err="1" smtClean="0"/>
              <a:t>evoluimos</a:t>
            </a:r>
            <a:r>
              <a:rPr lang="pt-BR" smtClean="0"/>
              <a:t> 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42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4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Backlog</a:t>
            </a:r>
            <a:r>
              <a:rPr lang="pt-BR" dirty="0" smtClean="0"/>
              <a:t> de 0 tickets não é uma afirmação coerente</a:t>
            </a:r>
            <a:r>
              <a:rPr lang="pt-BR" baseline="0" dirty="0" smtClean="0"/>
              <a:t> ?  O que houve com o </a:t>
            </a:r>
            <a:r>
              <a:rPr lang="pt-BR" baseline="0" dirty="0" err="1" smtClean="0"/>
              <a:t>backlog</a:t>
            </a:r>
            <a:r>
              <a:rPr lang="pt-BR" baseline="0" dirty="0" smtClean="0"/>
              <a:t> 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03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Considerando</a:t>
            </a:r>
            <a:r>
              <a:rPr lang="pt-BR" baseline="0" dirty="0" smtClean="0"/>
              <a:t> somente SEV 3 – IN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Quais</a:t>
            </a:r>
            <a:r>
              <a:rPr lang="pt-BR" baseline="0" dirty="0" smtClean="0"/>
              <a:t> são as filas e as aplicações que representam estes tickets ? Qual o período que estes tickets caíram ? Isso importa e deve ser inserido como um </a:t>
            </a:r>
            <a:r>
              <a:rPr lang="pt-BR" baseline="0" dirty="0" err="1" smtClean="0"/>
              <a:t>splash</a:t>
            </a:r>
            <a:r>
              <a:rPr lang="pt-BR" baseline="0" dirty="0" smtClean="0"/>
              <a:t> no slide anterior ? Avaliar.</a:t>
            </a:r>
            <a:endParaRPr lang="pt-BR" dirty="0" smtClean="0"/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5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5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LÉO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8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2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1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 Narrow" panose="020B0606020202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9674-2745-4DC7-BFC0-1B7138BC576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9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1pPr>
            <a:lvl2pPr marL="808038" indent="-3508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2pPr>
            <a:lvl3pPr marL="1252538" indent="-3381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3pPr>
            <a:lvl4pPr marL="1704975" indent="-333375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4pPr>
            <a:lvl5pPr marL="2147888" indent="-31908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15730-932A-4752-8704-111DB39FB49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Arial Narrow" panose="020B0606020202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6B7F-5F85-4FC8-9234-6624184DE25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9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AF697-11E8-4DBA-90DB-49A1998261D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4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D0841-1CD7-41EA-8CF8-BF31C8ECA22F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7127-38CD-40DC-B93A-D42C7E0E81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8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DA6FF-0254-4D47-A1FE-B42D862D63E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88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 Narrow" panose="020B0606020202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F7186-03EE-4471-881D-984CD7CE76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43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 Narrow" panose="020B0606020202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5C371-8FF2-40B9-BAB2-9A7EB04876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1C76C-0574-4AE5-AA99-7C2A15B8846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82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3FEDB-8638-459E-B47B-0139B703D2E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0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FEA48-33FE-4ED0-86F5-A7D4C655EB2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66401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5C431-2877-468E-9B2F-B626BCA38D8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6593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AF74-30A5-4584-B9F1-A813B4C6359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07078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6BE2C-C944-4920-BC7F-0734C9C732A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48214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7FD8C-763C-468D-A78A-885554BAE12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61901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6F54C-99D3-4A37-81F8-4DBAC317A03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76960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BFC8E-BCFE-4252-9956-48A82290FFB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3083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0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9F31C-A7AF-44D6-9D9E-47207430CFA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61695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71C5-0AC9-406D-B10A-048E5361261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55038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A970-4A29-45FE-B32A-5E4A3D1604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52555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39192-4F65-46D4-962E-142085A4782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23704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725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859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63679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141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17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58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384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392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60988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209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1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8A2B27C-DBD1-4534-9E2D-CCE812B5B0C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2576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3FD5309-7990-4552-8BED-0FC51AFB55C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491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55E5EA5-F438-4780-95DA-CEB157453A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92185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C38DB7F-A036-4241-872F-34EF5C42CD9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08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22CD229-0D8C-402A-A702-AAE7DD3DF7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3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2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F9FF23F-FAD3-48CE-B984-8083EF5764FB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4000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994B4D4-5355-47B3-A46E-DDA74D54A8C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34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6E95047-4BDC-4C06-83AE-9BB8374FE1A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12513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A0B012A-E99E-4DBC-B5FB-E3D3936145F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91972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96FB19F-588C-48C5-A703-0944631F5C4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4493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E79A84B-0640-4DAA-8433-FBEFFC40619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520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95FB5-0C57-4155-9011-D4E9437D621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26893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56517-2905-417A-A3A1-71865B454E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54423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742C-A63A-4399-BA12-3D88DCD34749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869441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BAA72-9763-41A0-87C5-098594F5516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1085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12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7DEBF-0E4E-4772-AD6E-BC24D2F1D76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93139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D1B24-9ED3-49B8-9D11-B6E8AF74D89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15317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8D712-1B55-486E-BEFA-1473215C00D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174290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19C30-58C2-4C74-A48C-FE219B97A37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2493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95183-1DB2-42FD-83AD-BA4C1908672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56742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245A-2944-4DD4-A1D1-24F13608470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462485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12C58-BA47-46CC-BEE5-2AC2D60E07A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8905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6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2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q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0"/>
            <a:ext cx="6911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4925" y="5454650"/>
            <a:ext cx="2430463" cy="140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1575" y="5954664"/>
            <a:ext cx="1965325" cy="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/>
          <p:nvPr/>
        </p:nvSpPr>
        <p:spPr>
          <a:xfrm>
            <a:off x="7026275" y="0"/>
            <a:ext cx="2128838" cy="6858000"/>
          </a:xfrm>
          <a:prstGeom prst="rect">
            <a:avLst/>
          </a:prstGeom>
          <a:solidFill>
            <a:srgbClr val="135C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950" y="2833688"/>
            <a:ext cx="1727200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s-E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73" r:id="rId1"/>
    <p:sldLayoutId id="2147487074" r:id="rId2"/>
    <p:sldLayoutId id="2147487075" r:id="rId3"/>
    <p:sldLayoutId id="2147487076" r:id="rId4"/>
    <p:sldLayoutId id="2147487077" r:id="rId5"/>
    <p:sldLayoutId id="2147487078" r:id="rId6"/>
    <p:sldLayoutId id="2147487079" r:id="rId7"/>
    <p:sldLayoutId id="2147487080" r:id="rId8"/>
    <p:sldLayoutId id="2147487081" r:id="rId9"/>
    <p:sldLayoutId id="2147487082" r:id="rId10"/>
    <p:sldLayoutId id="21474870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7463" y="7002"/>
            <a:ext cx="9161463" cy="6884988"/>
            <a:chOff x="1043608" y="116632"/>
            <a:chExt cx="9161463" cy="6884988"/>
          </a:xfrm>
        </p:grpSpPr>
        <p:pic>
          <p:nvPicPr>
            <p:cNvPr id="2050" name="Picture 16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0" b="3340"/>
            <a:stretch>
              <a:fillRect/>
            </a:stretch>
          </p:blipFill>
          <p:spPr bwMode="auto">
            <a:xfrm>
              <a:off x="1043608" y="116632"/>
              <a:ext cx="9161463" cy="688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m 1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425" y="336739"/>
              <a:ext cx="1495723" cy="476950"/>
            </a:xfrm>
            <a:prstGeom prst="rect">
              <a:avLst/>
            </a:prstGeom>
          </p:spPr>
        </p:pic>
      </p:grp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86" tIns="45447" rIns="90886" bIns="454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205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&lt;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14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A467F92-888B-46E2-91B9-F0DE0739155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84" r:id="rId1"/>
    <p:sldLayoutId id="2147487085" r:id="rId2"/>
    <p:sldLayoutId id="2147487086" r:id="rId3"/>
    <p:sldLayoutId id="2147487087" r:id="rId4"/>
    <p:sldLayoutId id="2147487088" r:id="rId5"/>
    <p:sldLayoutId id="2147487089" r:id="rId6"/>
    <p:sldLayoutId id="2147487090" r:id="rId7"/>
    <p:sldLayoutId id="2147487091" r:id="rId8"/>
    <p:sldLayoutId id="2147487092" r:id="rId9"/>
    <p:sldLayoutId id="2147487093" r:id="rId10"/>
    <p:sldLayoutId id="214748709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8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500">
          <a:solidFill>
            <a:schemeClr val="tx1"/>
          </a:solidFill>
          <a:latin typeface="Arial Narrow" panose="020B0606020202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400">
          <a:solidFill>
            <a:schemeClr val="tx1"/>
          </a:solidFill>
          <a:latin typeface="Arial Narrow" panose="020B0606020202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1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752475"/>
            <a:ext cx="4468812" cy="58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S Doctop Placeholder" hidden="1"/>
          <p:cNvSpPr txBox="1">
            <a:spLocks noChangeArrowheads="1"/>
          </p:cNvSpPr>
          <p:nvPr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pic>
        <p:nvPicPr>
          <p:cNvPr id="3076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119813"/>
            <a:ext cx="449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5BFC0F-EB39-4613-B512-3CD4AE6006F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3079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95" r:id="rId1"/>
    <p:sldLayoutId id="2147487096" r:id="rId2"/>
    <p:sldLayoutId id="2147487097" r:id="rId3"/>
    <p:sldLayoutId id="2147487098" r:id="rId4"/>
    <p:sldLayoutId id="2147487099" r:id="rId5"/>
    <p:sldLayoutId id="2147487100" r:id="rId6"/>
    <p:sldLayoutId id="2147487101" r:id="rId7"/>
    <p:sldLayoutId id="2147487102" r:id="rId8"/>
    <p:sldLayoutId id="2147487103" r:id="rId9"/>
    <p:sldLayoutId id="2147487104" r:id="rId10"/>
    <p:sldLayoutId id="21474871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3" descr="white logo copy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3" y="268288"/>
            <a:ext cx="1154112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06" r:id="rId1"/>
    <p:sldLayoutId id="2147487107" r:id="rId2"/>
    <p:sldLayoutId id="2147487108" r:id="rId3"/>
    <p:sldLayoutId id="2147487109" r:id="rId4"/>
    <p:sldLayoutId id="2147487110" r:id="rId5"/>
    <p:sldLayoutId id="2147487111" r:id="rId6"/>
    <p:sldLayoutId id="2147487112" r:id="rId7"/>
    <p:sldLayoutId id="2147487113" r:id="rId8"/>
    <p:sldLayoutId id="2147487114" r:id="rId9"/>
    <p:sldLayoutId id="2147487115" r:id="rId10"/>
    <p:sldLayoutId id="21474871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512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6011863" y="3644900"/>
            <a:ext cx="267493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pic>
        <p:nvPicPr>
          <p:cNvPr id="8" name="Picture 3" descr="q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875"/>
            <a:ext cx="391953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163" y="1839806"/>
            <a:ext cx="3311525" cy="10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Marcador de número de diapositiva"/>
          <p:cNvSpPr txBox="1">
            <a:spLocks/>
          </p:cNvSpPr>
          <p:nvPr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CFDBD8E-A8E8-4B96-84B7-FEDFB6C8696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9" r:id="rId1"/>
    <p:sldLayoutId id="2147487140" r:id="rId2"/>
    <p:sldLayoutId id="2147487141" r:id="rId3"/>
    <p:sldLayoutId id="2147487142" r:id="rId4"/>
    <p:sldLayoutId id="2147487143" r:id="rId5"/>
    <p:sldLayoutId id="2147487144" r:id="rId6"/>
    <p:sldLayoutId id="2147487145" r:id="rId7"/>
    <p:sldLayoutId id="2147487146" r:id="rId8"/>
    <p:sldLayoutId id="2147487147" r:id="rId9"/>
    <p:sldLayoutId id="2147487148" r:id="rId10"/>
    <p:sldLayoutId id="214748714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S Doctop Placeholder" hidden="1"/>
          <p:cNvSpPr txBox="1">
            <a:spLocks noChangeArrowheads="1"/>
          </p:cNvSpPr>
          <p:nvPr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pic>
        <p:nvPicPr>
          <p:cNvPr id="6147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119813"/>
            <a:ext cx="449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C83172-A09E-4906-B285-EC74B0D253C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6150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17" r:id="rId1"/>
    <p:sldLayoutId id="2147487118" r:id="rId2"/>
    <p:sldLayoutId id="2147487119" r:id="rId3"/>
    <p:sldLayoutId id="2147487120" r:id="rId4"/>
    <p:sldLayoutId id="2147487121" r:id="rId5"/>
    <p:sldLayoutId id="2147487122" r:id="rId6"/>
    <p:sldLayoutId id="2147487123" r:id="rId7"/>
    <p:sldLayoutId id="2147487124" r:id="rId8"/>
    <p:sldLayoutId id="2147487125" r:id="rId9"/>
    <p:sldLayoutId id="2147487126" r:id="rId10"/>
    <p:sldLayoutId id="214748712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Título"/>
          <p:cNvSpPr>
            <a:spLocks noGrp="1"/>
          </p:cNvSpPr>
          <p:nvPr>
            <p:ph type="title"/>
          </p:nvPr>
        </p:nvSpPr>
        <p:spPr>
          <a:xfrm>
            <a:off x="7092280" y="3309938"/>
            <a:ext cx="2051720" cy="3548062"/>
          </a:xfrm>
        </p:spPr>
        <p:txBody>
          <a:bodyPr/>
          <a:lstStyle/>
          <a:p>
            <a:pPr eaLnBrk="1" hangingPunct="1"/>
            <a:r>
              <a:rPr lang="pt-BR" u="sng" dirty="0">
                <a:latin typeface="+mj-lt"/>
              </a:rPr>
              <a:t>Michelin </a:t>
            </a:r>
            <a:r>
              <a:rPr lang="pt-BR" u="sng" dirty="0" smtClean="0">
                <a:latin typeface="+mj-lt"/>
              </a:rPr>
              <a:t>CVG</a:t>
            </a:r>
            <a:r>
              <a:rPr lang="pt-BR" dirty="0" smtClean="0">
                <a:latin typeface="+mj-lt"/>
              </a:rPr>
              <a:t/>
            </a:r>
            <a:br>
              <a:rPr lang="pt-BR" dirty="0" smtClean="0">
                <a:latin typeface="+mj-lt"/>
              </a:rPr>
            </a:br>
            <a:r>
              <a:rPr lang="pt-BR" dirty="0" smtClean="0">
                <a:latin typeface="+mj-lt"/>
              </a:rPr>
              <a:t/>
            </a:r>
            <a:br>
              <a:rPr lang="pt-BR" dirty="0" smtClean="0">
                <a:latin typeface="+mj-lt"/>
              </a:rPr>
            </a:br>
            <a:r>
              <a:rPr lang="pt-BR" sz="1200" dirty="0" smtClean="0">
                <a:latin typeface="+mj-lt"/>
              </a:rPr>
              <a:t>Departamental </a:t>
            </a:r>
            <a:r>
              <a:rPr lang="pt-BR" sz="1200" dirty="0">
                <a:latin typeface="+mj-lt"/>
              </a:rPr>
              <a:t>Marcha Corrente </a:t>
            </a:r>
            <a:r>
              <a:rPr lang="pt-BR" sz="1200" dirty="0" smtClean="0">
                <a:latin typeface="+mj-lt"/>
              </a:rPr>
              <a:t/>
            </a:r>
            <a:br>
              <a:rPr lang="pt-BR" sz="1200" dirty="0" smtClean="0">
                <a:latin typeface="+mj-lt"/>
              </a:rPr>
            </a:br>
            <a:r>
              <a:rPr lang="pt-BR" sz="1200" dirty="0" smtClean="0">
                <a:latin typeface="+mj-lt"/>
              </a:rPr>
              <a:t/>
            </a:r>
            <a:br>
              <a:rPr lang="pt-BR" sz="1200" dirty="0" smtClean="0">
                <a:latin typeface="+mj-lt"/>
              </a:rPr>
            </a:br>
            <a:r>
              <a:rPr lang="pt-BR" sz="1100" dirty="0" smtClean="0">
                <a:latin typeface="+mj-lt"/>
              </a:rPr>
              <a:t>P3 </a:t>
            </a:r>
            <a:r>
              <a:rPr lang="pt-BR" sz="1100" dirty="0">
                <a:latin typeface="+mj-lt"/>
              </a:rPr>
              <a:t>Delivery Ongoing </a:t>
            </a:r>
            <a:r>
              <a:rPr lang="pt-BR" sz="1100" dirty="0" smtClean="0">
                <a:latin typeface="+mj-lt"/>
              </a:rPr>
              <a:t>Services</a:t>
            </a:r>
            <a:br>
              <a:rPr lang="pt-BR" sz="1100" dirty="0" smtClean="0">
                <a:latin typeface="+mj-lt"/>
              </a:rPr>
            </a:br>
            <a:r>
              <a:rPr lang="pt-BR" sz="1100" dirty="0">
                <a:latin typeface="+mj-lt"/>
              </a:rPr>
              <a:t/>
            </a:r>
            <a:br>
              <a:rPr lang="pt-BR" sz="1100" dirty="0">
                <a:latin typeface="+mj-lt"/>
              </a:rPr>
            </a:br>
            <a:r>
              <a:rPr lang="pt-BR" sz="1100" dirty="0">
                <a:latin typeface="+mn-lt"/>
              </a:rPr>
              <a:t>Mês de Referência </a:t>
            </a:r>
            <a:r>
              <a:rPr lang="pt-BR" sz="1100" dirty="0" err="1" smtClean="0">
                <a:latin typeface="+mn-lt"/>
              </a:rPr>
              <a:t>ago</a:t>
            </a:r>
            <a:r>
              <a:rPr lang="pt-BR" sz="1100" dirty="0" smtClean="0">
                <a:latin typeface="+mn-lt"/>
              </a:rPr>
              <a:t>/2015</a:t>
            </a:r>
            <a:r>
              <a:rPr lang="pt-BR" sz="1100" dirty="0">
                <a:latin typeface="+mn-lt"/>
              </a:rPr>
              <a:t/>
            </a:r>
            <a:br>
              <a:rPr lang="pt-BR" sz="1100" dirty="0">
                <a:latin typeface="+mn-lt"/>
              </a:rPr>
            </a:br>
            <a:r>
              <a:rPr lang="pt-BR" sz="1100" dirty="0">
                <a:latin typeface="+mn-lt"/>
              </a:rPr>
              <a:t>Revisão  </a:t>
            </a:r>
            <a:r>
              <a:rPr lang="pt-BR" sz="1100" dirty="0" smtClean="0">
                <a:latin typeface="+mn-lt"/>
              </a:rPr>
              <a:t>16/09/2015</a:t>
            </a:r>
            <a:r>
              <a:rPr lang="pt-BR" dirty="0"/>
              <a:t/>
            </a:r>
            <a:br>
              <a:rPr lang="pt-BR" dirty="0"/>
            </a:br>
            <a:endParaRPr lang="es-ES" altLang="es-E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2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7462"/>
            <a:ext cx="9144001" cy="60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1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2"/>
            <a:ext cx="9144001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7462"/>
            <a:ext cx="9144001" cy="60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9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419872" y="131669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2163"/>
            <a:ext cx="9143999" cy="616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7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6804248" y="1916832"/>
            <a:ext cx="1584176" cy="151216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6084168" y="2348880"/>
            <a:ext cx="1728192" cy="108012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6804248" y="1916832"/>
            <a:ext cx="1584176" cy="151216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6084168" y="2348880"/>
            <a:ext cx="1728192" cy="108012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7463"/>
            <a:ext cx="4572001" cy="287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801489"/>
            <a:ext cx="4572000" cy="284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45024"/>
            <a:ext cx="4572000" cy="330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645023"/>
            <a:ext cx="4572000" cy="330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6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6" y="807839"/>
            <a:ext cx="4360292" cy="276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" y="3573016"/>
            <a:ext cx="9126252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07839"/>
            <a:ext cx="4788024" cy="276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95536" y="5098618"/>
            <a:ext cx="208823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FF0000"/>
                </a:solidFill>
              </a:rPr>
              <a:t>Justificativa </a:t>
            </a:r>
            <a:r>
              <a:rPr lang="pt-BR" sz="1200" u="sng" dirty="0" smtClean="0">
                <a:solidFill>
                  <a:srgbClr val="FF0000"/>
                </a:solidFill>
              </a:rPr>
              <a:t>Falhas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t-BR" sz="1200" dirty="0" smtClean="0"/>
              <a:t>SR52076080 </a:t>
            </a:r>
            <a:r>
              <a:rPr lang="pt-BR" sz="1200" dirty="0"/>
              <a:t>- Tabela estava em uso</a:t>
            </a: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1437801" y="5755731"/>
            <a:ext cx="219726" cy="17540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7069820" y="3789040"/>
            <a:ext cx="196667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smtClean="0">
                <a:solidFill>
                  <a:srgbClr val="FF0000"/>
                </a:solidFill>
              </a:rPr>
              <a:t>    Justificativa </a:t>
            </a:r>
            <a:r>
              <a:rPr lang="pt-BR" sz="1200" u="sng" dirty="0" smtClean="0">
                <a:solidFill>
                  <a:srgbClr val="FF0000"/>
                </a:solidFill>
              </a:rPr>
              <a:t>Falhas</a:t>
            </a:r>
            <a:endParaRPr lang="pt-BR" sz="1200" u="sng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200" u="sng" dirty="0" smtClean="0"/>
              <a:t>SR52078341</a:t>
            </a:r>
            <a:r>
              <a:rPr lang="pt-BR" sz="1200" dirty="0" smtClean="0"/>
              <a:t>/</a:t>
            </a:r>
            <a:r>
              <a:rPr lang="pt-BR" sz="1200" u="sng" dirty="0" smtClean="0"/>
              <a:t>SR52108917</a:t>
            </a:r>
            <a:r>
              <a:rPr lang="pt-BR" sz="1200" dirty="0" smtClean="0"/>
              <a:t> </a:t>
            </a:r>
            <a:r>
              <a:rPr lang="pt-BR" sz="1200" dirty="0"/>
              <a:t>- Falha ao conectar no GESAMP e no </a:t>
            </a:r>
            <a:r>
              <a:rPr lang="pt-BR" sz="1200" dirty="0" smtClean="0"/>
              <a:t>MQ</a:t>
            </a:r>
            <a:endParaRPr lang="pt-BR" sz="1200" dirty="0"/>
          </a:p>
          <a:p>
            <a:r>
              <a:rPr lang="pt-BR" sz="1200" dirty="0"/>
              <a:t> </a:t>
            </a:r>
            <a:r>
              <a:rPr lang="pt-BR" sz="1200" dirty="0" smtClean="0"/>
              <a:t>      </a:t>
            </a:r>
            <a:r>
              <a:rPr lang="pt-BR" sz="1200" dirty="0" err="1" smtClean="0"/>
              <a:t>Failback</a:t>
            </a:r>
            <a:r>
              <a:rPr lang="pt-BR" sz="1200" dirty="0" smtClean="0"/>
              <a:t> </a:t>
            </a:r>
            <a:r>
              <a:rPr lang="pt-BR" sz="1200" dirty="0"/>
              <a:t>solicitado </a:t>
            </a:r>
            <a:r>
              <a:rPr lang="pt-BR" sz="1200" dirty="0" smtClean="0"/>
              <a:t>          pelo usuário       </a:t>
            </a:r>
            <a:endParaRPr lang="pt-BR" sz="1200" dirty="0"/>
          </a:p>
        </p:txBody>
      </p:sp>
      <p:cxnSp>
        <p:nvCxnSpPr>
          <p:cNvPr id="20" name="Conector de seta reta 19"/>
          <p:cNvCxnSpPr/>
          <p:nvPr/>
        </p:nvCxnSpPr>
        <p:spPr>
          <a:xfrm flipH="1" flipV="1">
            <a:off x="6696946" y="4361116"/>
            <a:ext cx="372874" cy="1204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591780" y="3900222"/>
            <a:ext cx="237626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FF0000"/>
                </a:solidFill>
              </a:rPr>
              <a:t>Justificativa </a:t>
            </a:r>
            <a:r>
              <a:rPr lang="pt-BR" sz="1200" u="sng" dirty="0" smtClean="0">
                <a:solidFill>
                  <a:srgbClr val="FF0000"/>
                </a:solidFill>
              </a:rPr>
              <a:t>Fora do Prazo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t-BR" sz="1100" dirty="0"/>
              <a:t>SR52087675</a:t>
            </a:r>
            <a:r>
              <a:rPr lang="pt-BR" sz="1100" dirty="0" smtClean="0"/>
              <a:t>- </a:t>
            </a:r>
            <a:r>
              <a:rPr lang="pt-BR" sz="1100" dirty="0"/>
              <a:t>Falta de </a:t>
            </a:r>
            <a:r>
              <a:rPr lang="pt-BR" sz="1100" dirty="0" smtClean="0"/>
              <a:t>mãos </a:t>
            </a:r>
            <a:r>
              <a:rPr lang="pt-BR" sz="1100" dirty="0"/>
              <a:t>para executar</a:t>
            </a:r>
            <a:r>
              <a:rPr lang="pt-BR" sz="1100" dirty="0" smtClean="0"/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t-BR" sz="1100" dirty="0"/>
              <a:t>SR52104501 - Falta de procedimento para executar</a:t>
            </a:r>
            <a:r>
              <a:rPr lang="pt-BR" sz="1100" dirty="0" smtClean="0"/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t-BR" sz="1100" dirty="0" smtClean="0"/>
              <a:t>SR52078377- Falta </a:t>
            </a:r>
            <a:r>
              <a:rPr lang="pt-BR" sz="1100" dirty="0"/>
              <a:t>de mãos para executar.</a:t>
            </a:r>
          </a:p>
          <a:p>
            <a:pPr marL="171450" indent="-171450">
              <a:buFont typeface="Arial" pitchFamily="34" charset="0"/>
              <a:buChar char="•"/>
            </a:pPr>
            <a:endParaRPr lang="pt-BR" sz="1200" dirty="0"/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3275856" y="5421783"/>
            <a:ext cx="420282" cy="8875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4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7462"/>
            <a:ext cx="4694314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13" y="767462"/>
            <a:ext cx="4449687" cy="273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" y="3572575"/>
            <a:ext cx="9139464" cy="329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850958" y="3974273"/>
            <a:ext cx="2772308" cy="1461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FF0000"/>
                </a:solidFill>
              </a:rPr>
              <a:t>Justificativa </a:t>
            </a:r>
            <a:r>
              <a:rPr lang="pt-BR" sz="1200" u="sng" dirty="0" smtClean="0">
                <a:solidFill>
                  <a:srgbClr val="FF0000"/>
                </a:solidFill>
              </a:rPr>
              <a:t>Fora do Prazo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pt-BR" sz="1100" dirty="0"/>
              <a:t>SR52110210/ SR52110645 - </a:t>
            </a:r>
            <a:r>
              <a:rPr lang="pt-BR" sz="1100" dirty="0" smtClean="0"/>
              <a:t>estávamos </a:t>
            </a:r>
            <a:r>
              <a:rPr lang="pt-BR" sz="1100" dirty="0"/>
              <a:t>recuperando a integridade da Base de Dados do </a:t>
            </a:r>
            <a:r>
              <a:rPr lang="pt-BR" sz="1100" dirty="0" err="1"/>
              <a:t>JDEdwrds</a:t>
            </a:r>
            <a:r>
              <a:rPr lang="pt-BR" sz="1100" dirty="0"/>
              <a:t> pela queda do AS400 por isto as </a:t>
            </a:r>
            <a:r>
              <a:rPr lang="pt-BR" sz="1100" dirty="0" err="1"/>
              <a:t>changes</a:t>
            </a:r>
            <a:r>
              <a:rPr lang="pt-BR" sz="1100" dirty="0"/>
              <a:t> ficaram em </a:t>
            </a:r>
            <a:r>
              <a:rPr lang="pt-BR" sz="1100" dirty="0" smtClean="0"/>
              <a:t>HOLD </a:t>
            </a:r>
            <a:r>
              <a:rPr lang="pt-BR" sz="1100" dirty="0"/>
              <a:t/>
            </a:r>
            <a:br>
              <a:rPr lang="pt-BR" sz="1100" dirty="0"/>
            </a:br>
            <a:r>
              <a:rPr lang="pt-BR" sz="1100" dirty="0"/>
              <a:t>SR52121338- Executada com 1 hora de Atraso</a:t>
            </a:r>
            <a:endParaRPr lang="pt-BR" sz="1200" dirty="0"/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3347864" y="5421783"/>
            <a:ext cx="348274" cy="7435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P3M1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Changes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" y="773812"/>
            <a:ext cx="4689777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13" y="767172"/>
            <a:ext cx="4449687" cy="2805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72575"/>
            <a:ext cx="9144001" cy="328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0510"/>
            <a:ext cx="9144000" cy="82620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4000" dirty="0" smtClean="0">
                <a:latin typeface="Calibri" pitchFamily="34" charset="0"/>
              </a:rPr>
              <a:t>P3 Delivery Ongoing Services</a:t>
            </a:r>
            <a:endParaRPr lang="pt-BR" sz="4000" dirty="0">
              <a:latin typeface="Calibri" pitchFamily="34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1633867" y="1786563"/>
            <a:ext cx="2089028" cy="73374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P3M1</a:t>
            </a:r>
            <a:r>
              <a:rPr lang="pt-BR" u="sng" dirty="0" smtClean="0">
                <a:ln/>
                <a:solidFill>
                  <a:srgbClr val="FF0000"/>
                </a:solidFill>
                <a:latin typeface="+mj-lt"/>
              </a:rPr>
              <a:t> 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Changes</a:t>
            </a: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  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618875" y="6021286"/>
            <a:ext cx="2089027" cy="59808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>
                <a:ln/>
                <a:solidFill>
                  <a:schemeClr val="bg1"/>
                </a:solidFill>
                <a:latin typeface="+mj-lt"/>
              </a:rPr>
              <a:t>P3M2</a:t>
            </a:r>
          </a:p>
          <a:p>
            <a:pPr algn="ctr">
              <a:lnSpc>
                <a:spcPct val="80000"/>
              </a:lnSpc>
            </a:pPr>
            <a:r>
              <a:rPr lang="pt-BR" sz="1200" b="0" dirty="0">
                <a:ln/>
                <a:solidFill>
                  <a:schemeClr val="bg1"/>
                </a:solidFill>
                <a:latin typeface="+mj-lt"/>
              </a:rPr>
              <a:t>Manage  Service </a:t>
            </a:r>
            <a:r>
              <a:rPr lang="pt-BR" sz="1200" b="0" dirty="0" err="1">
                <a:ln/>
                <a:solidFill>
                  <a:schemeClr val="bg1"/>
                </a:solidFill>
                <a:latin typeface="+mj-lt"/>
              </a:rPr>
              <a:t>Levels</a:t>
            </a:r>
            <a:endParaRPr lang="pt-BR" sz="1200" b="0" dirty="0">
              <a:ln/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1618876" y="925890"/>
            <a:ext cx="2089028" cy="76709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P3P1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Service Request and Incidents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633866" y="3573016"/>
            <a:ext cx="2074037" cy="72007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>
                <a:ln/>
                <a:solidFill>
                  <a:schemeClr val="bg1"/>
                </a:solidFill>
                <a:latin typeface="+mj-lt"/>
              </a:rPr>
              <a:t>P3P2</a:t>
            </a:r>
          </a:p>
          <a:p>
            <a:pPr algn="ctr">
              <a:lnSpc>
                <a:spcPct val="80000"/>
              </a:lnSpc>
            </a:pPr>
            <a:r>
              <a:rPr lang="pt-BR" sz="1100" b="0" dirty="0" err="1">
                <a:ln/>
                <a:solidFill>
                  <a:schemeClr val="bg1"/>
                </a:solidFill>
                <a:latin typeface="+mj-lt"/>
              </a:rPr>
              <a:t>Operate</a:t>
            </a:r>
            <a:r>
              <a:rPr lang="pt-BR" sz="1100" b="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100" b="0" dirty="0" err="1">
                <a:ln/>
                <a:solidFill>
                  <a:schemeClr val="bg1"/>
                </a:solidFill>
                <a:latin typeface="+mj-lt"/>
              </a:rPr>
              <a:t>is</a:t>
            </a:r>
            <a:r>
              <a:rPr lang="pt-BR" sz="1100" b="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100" b="0" dirty="0" err="1">
                <a:ln/>
                <a:solidFill>
                  <a:schemeClr val="bg1"/>
                </a:solidFill>
                <a:latin typeface="+mj-lt"/>
              </a:rPr>
              <a:t>Solution</a:t>
            </a:r>
            <a:endParaRPr lang="pt-BR" sz="1100" b="0" dirty="0">
              <a:ln/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587250" y="5286591"/>
            <a:ext cx="2104019" cy="59808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>
                <a:ln/>
                <a:solidFill>
                  <a:schemeClr val="bg1"/>
                </a:solidFill>
                <a:latin typeface="+mj-lt"/>
              </a:rPr>
              <a:t>P3P3</a:t>
            </a:r>
          </a:p>
          <a:p>
            <a:pPr algn="ctr">
              <a:lnSpc>
                <a:spcPct val="80000"/>
              </a:lnSpc>
            </a:pPr>
            <a:r>
              <a:rPr lang="pt-BR" sz="1200" b="0" dirty="0" err="1">
                <a:ln/>
                <a:solidFill>
                  <a:schemeClr val="bg1"/>
                </a:solidFill>
                <a:latin typeface="+mj-lt"/>
              </a:rPr>
              <a:t>Train</a:t>
            </a:r>
            <a:r>
              <a:rPr lang="pt-BR" sz="1200" b="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200" b="0" dirty="0" err="1">
                <a:ln/>
                <a:solidFill>
                  <a:schemeClr val="bg1"/>
                </a:solidFill>
                <a:latin typeface="+mj-lt"/>
              </a:rPr>
              <a:t>and</a:t>
            </a:r>
            <a:r>
              <a:rPr lang="pt-BR" sz="1200" b="0" dirty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200" b="0" dirty="0" err="1" smtClean="0">
                <a:ln/>
                <a:solidFill>
                  <a:schemeClr val="bg1"/>
                </a:solidFill>
                <a:latin typeface="+mj-lt"/>
              </a:rPr>
              <a:t>Advise</a:t>
            </a:r>
            <a:r>
              <a:rPr lang="pt-BR" sz="1200" b="0" dirty="0" smtClean="0">
                <a:ln/>
                <a:solidFill>
                  <a:schemeClr val="bg1"/>
                </a:solidFill>
                <a:latin typeface="+mj-lt"/>
              </a:rPr>
              <a:t> </a:t>
            </a:r>
            <a:r>
              <a:rPr lang="pt-BR" sz="1200" b="0" dirty="0" err="1">
                <a:ln/>
                <a:solidFill>
                  <a:schemeClr val="bg1"/>
                </a:solidFill>
                <a:latin typeface="+mj-lt"/>
              </a:rPr>
              <a:t>Users</a:t>
            </a:r>
            <a:endParaRPr lang="pt-BR" sz="1200" b="0" dirty="0">
              <a:ln/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1618875" y="2690616"/>
            <a:ext cx="2104019" cy="73838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 smtClean="0">
                <a:ln/>
                <a:solidFill>
                  <a:schemeClr val="bg1"/>
                </a:solidFill>
                <a:latin typeface="+mj-lt"/>
              </a:rPr>
              <a:t>P3S1</a:t>
            </a:r>
            <a:endParaRPr lang="pt-BR" sz="1600" u="sng" dirty="0" smtClean="0">
              <a:ln/>
              <a:solidFill>
                <a:srgbClr val="FF0000"/>
              </a:solidFill>
              <a:latin typeface="+mj-lt"/>
            </a:endParaRPr>
          </a:p>
          <a:p>
            <a:pPr algn="ctr">
              <a:lnSpc>
                <a:spcPct val="80000"/>
              </a:lnSpc>
            </a:pPr>
            <a:r>
              <a:rPr lang="pt-BR" sz="1100" b="0" i="1" dirty="0" smtClean="0">
                <a:ln/>
                <a:solidFill>
                  <a:schemeClr val="accent3"/>
                </a:solidFill>
                <a:latin typeface="+mj-lt"/>
              </a:rPr>
              <a:t>Manage   </a:t>
            </a:r>
            <a:r>
              <a:rPr lang="pt-BR" sz="1100" b="0" i="1" dirty="0" err="1" smtClean="0">
                <a:ln/>
                <a:solidFill>
                  <a:schemeClr val="accent3"/>
                </a:solidFill>
                <a:latin typeface="+mj-lt"/>
              </a:rPr>
              <a:t>Problems</a:t>
            </a:r>
            <a:endParaRPr lang="pt-BR" sz="1200" b="0" i="1" dirty="0">
              <a:ln/>
              <a:solidFill>
                <a:schemeClr val="accent3"/>
              </a:solidFill>
              <a:latin typeface="Myriad Pro Cond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1633867" y="4509120"/>
            <a:ext cx="2074036" cy="59808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lnSpc>
                <a:spcPct val="80000"/>
              </a:lnSpc>
            </a:pPr>
            <a:r>
              <a:rPr lang="pt-BR" dirty="0">
                <a:ln/>
                <a:solidFill>
                  <a:schemeClr val="bg1"/>
                </a:solidFill>
                <a:latin typeface="+mj-lt"/>
              </a:rPr>
              <a:t>P3S2</a:t>
            </a:r>
          </a:p>
          <a:p>
            <a:pPr algn="ctr">
              <a:lnSpc>
                <a:spcPct val="80000"/>
              </a:lnSpc>
            </a:pPr>
            <a:r>
              <a:rPr lang="pt-BR" sz="1100" b="0" dirty="0">
                <a:ln/>
                <a:solidFill>
                  <a:schemeClr val="bg1"/>
                </a:solidFill>
                <a:latin typeface="+mj-lt"/>
              </a:rPr>
              <a:t>Manage  </a:t>
            </a:r>
            <a:r>
              <a:rPr lang="pt-BR" sz="1100" b="0" dirty="0" err="1">
                <a:ln/>
                <a:solidFill>
                  <a:schemeClr val="bg1"/>
                </a:solidFill>
                <a:latin typeface="+mj-lt"/>
              </a:rPr>
              <a:t>Configuration</a:t>
            </a:r>
            <a:r>
              <a:rPr lang="pt-BR" sz="1100" b="0" dirty="0">
                <a:ln/>
                <a:solidFill>
                  <a:schemeClr val="bg1"/>
                </a:solidFill>
                <a:latin typeface="+mj-lt"/>
              </a:rPr>
              <a:t> Itens</a:t>
            </a:r>
          </a:p>
        </p:txBody>
      </p:sp>
    </p:spTree>
    <p:extLst>
      <p:ext uri="{BB962C8B-B14F-4D97-AF65-F5344CB8AC3E}">
        <p14:creationId xmlns:p14="http://schemas.microsoft.com/office/powerpoint/2010/main" val="28880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P3P2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Operate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is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Solutions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767462"/>
            <a:ext cx="9150350" cy="60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6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P3P2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Operate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is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Solutions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3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P3S2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Release Manager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058"/>
            <a:ext cx="9144000" cy="60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07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P3S2 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Releases Manager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331640" y="1834840"/>
            <a:ext cx="136815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Mastersaf</a:t>
            </a:r>
            <a:endParaRPr lang="pt-BR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RDeV</a:t>
            </a:r>
            <a:endParaRPr lang="pt-BR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Triangulus</a:t>
            </a:r>
            <a:endParaRPr lang="pt-BR" sz="1200" dirty="0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547664" y="2481171"/>
            <a:ext cx="576064" cy="3717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095836" y="2856997"/>
            <a:ext cx="136815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smtClean="0"/>
              <a:t>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Zuri</a:t>
            </a:r>
            <a:endParaRPr lang="pt-BR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Machine</a:t>
            </a:r>
            <a:r>
              <a:rPr lang="pt-BR" sz="1200" dirty="0" smtClean="0"/>
              <a:t> TK</a:t>
            </a:r>
            <a:endParaRPr lang="pt-BR" sz="1200" dirty="0"/>
          </a:p>
        </p:txBody>
      </p:sp>
      <p:cxnSp>
        <p:nvCxnSpPr>
          <p:cNvPr id="14" name="Conector de seta reta 13"/>
          <p:cNvCxnSpPr>
            <a:stCxn id="13" idx="2"/>
          </p:cNvCxnSpPr>
          <p:nvPr/>
        </p:nvCxnSpPr>
        <p:spPr>
          <a:xfrm flipH="1">
            <a:off x="3275857" y="3503328"/>
            <a:ext cx="504055" cy="789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4536752" y="4275449"/>
            <a:ext cx="10433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smtClean="0"/>
              <a:t>RM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949251" y="4552448"/>
            <a:ext cx="252029" cy="6047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6960231" y="3692931"/>
            <a:ext cx="136815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Triangulus</a:t>
            </a:r>
            <a:endParaRPr lang="pt-BR" sz="1200" dirty="0"/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7249084" y="3976510"/>
            <a:ext cx="444016" cy="9102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288535" y="1834407"/>
            <a:ext cx="136815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err="1" smtClean="0"/>
              <a:t>Mastersaf</a:t>
            </a:r>
            <a:endParaRPr lang="pt-BR" sz="1200" dirty="0"/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2288535" y="2111406"/>
            <a:ext cx="633265" cy="7415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374356" y="2553779"/>
            <a:ext cx="136815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200" dirty="0" smtClean="0"/>
              <a:t>Trade-</a:t>
            </a:r>
            <a:r>
              <a:rPr lang="pt-BR" sz="1200" dirty="0" err="1" smtClean="0"/>
              <a:t>Easy</a:t>
            </a:r>
            <a:endParaRPr lang="pt-BR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200" dirty="0" smtClean="0"/>
              <a:t>RM</a:t>
            </a:r>
            <a:endParaRPr lang="pt-BR" sz="1200" dirty="0"/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4884648" y="3005336"/>
            <a:ext cx="316632" cy="7415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P3P3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Train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and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Advise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Users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79512" y="1844824"/>
            <a:ext cx="8784976" cy="2862322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A nova atividade de P3P3 – </a:t>
            </a:r>
            <a:r>
              <a:rPr lang="pt-BR" dirty="0" err="1"/>
              <a:t>Train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advise</a:t>
            </a:r>
            <a:r>
              <a:rPr lang="pt-BR" dirty="0"/>
              <a:t> </a:t>
            </a:r>
            <a:r>
              <a:rPr lang="pt-BR" dirty="0" err="1"/>
              <a:t>users</a:t>
            </a:r>
            <a:r>
              <a:rPr lang="pt-BR" dirty="0"/>
              <a:t> começou a atuar nos departamentos pesquisando a necessidade de treinamento junto à usuários que abrem mais tickets semanalmente, com isso tivemos a primeira </a:t>
            </a:r>
            <a:r>
              <a:rPr lang="pt-BR" dirty="0" err="1"/>
              <a:t>identicação</a:t>
            </a:r>
            <a:r>
              <a:rPr lang="pt-BR" dirty="0"/>
              <a:t> de necessidade de treinamento no departamento do SAR onde o IM aceitou o procedimento a ser feito. </a:t>
            </a:r>
          </a:p>
          <a:p>
            <a:r>
              <a:rPr lang="pt-BR" dirty="0"/>
              <a:t>Para o mês de Set/15 temos uma solicitação de  treinamento para usuários, dentre as aplicações mais impactantes a </a:t>
            </a:r>
            <a:r>
              <a:rPr lang="pt-BR" dirty="0" err="1"/>
              <a:t>Bibnet</a:t>
            </a:r>
            <a:r>
              <a:rPr lang="pt-BR" dirty="0"/>
              <a:t> e </a:t>
            </a:r>
            <a:r>
              <a:rPr lang="pt-BR" dirty="0" err="1"/>
              <a:t>Sawluz</a:t>
            </a:r>
            <a:r>
              <a:rPr lang="pt-BR" dirty="0"/>
              <a:t> foram as requisitadas para o treinamento.										</a:t>
            </a:r>
          </a:p>
        </p:txBody>
      </p:sp>
    </p:spTree>
    <p:extLst>
      <p:ext uri="{BB962C8B-B14F-4D97-AF65-F5344CB8AC3E}">
        <p14:creationId xmlns:p14="http://schemas.microsoft.com/office/powerpoint/2010/main" val="6210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P3P3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Train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and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Advise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Users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85976"/>
            <a:ext cx="9144001" cy="3003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16" y="3789040"/>
            <a:ext cx="9167216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0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P3M2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Service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Levels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767462"/>
            <a:ext cx="9144001" cy="60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475286" y="3372432"/>
            <a:ext cx="1561210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/>
              <a:t>Local </a:t>
            </a:r>
            <a:r>
              <a:rPr lang="pt-BR" sz="1100" dirty="0" err="1" smtClean="0"/>
              <a:t>Budgeting</a:t>
            </a:r>
            <a:endParaRPr lang="pt-BR" sz="1100" dirty="0" smtClean="0"/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/>
              <a:t> Follow-up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Operator</a:t>
            </a:r>
            <a:r>
              <a:rPr lang="pt-BR" sz="1100" dirty="0"/>
              <a:t> </a:t>
            </a:r>
            <a:r>
              <a:rPr lang="pt-BR" sz="1100" dirty="0" err="1" smtClean="0"/>
              <a:t>Activity</a:t>
            </a:r>
            <a:endParaRPr lang="pt-BR" sz="1100" dirty="0" smtClean="0"/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 smtClean="0"/>
              <a:t>GBL-4.2.8</a:t>
            </a:r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/>
              <a:t>Michelin Learning </a:t>
            </a:r>
            <a:r>
              <a:rPr lang="pt-BR" sz="1100" dirty="0" smtClean="0"/>
              <a:t>Management</a:t>
            </a:r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 err="1"/>
              <a:t>Pilco</a:t>
            </a:r>
            <a:r>
              <a:rPr lang="pt-BR" sz="1100" dirty="0"/>
              <a:t> </a:t>
            </a:r>
            <a:r>
              <a:rPr lang="pt-BR" sz="1100" dirty="0" err="1" smtClean="0"/>
              <a:t>Standart</a:t>
            </a:r>
            <a:endParaRPr lang="pt-BR" sz="1100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6516216" y="2846040"/>
            <a:ext cx="648073" cy="9666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403759" y="2084712"/>
            <a:ext cx="1947904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 smtClean="0"/>
              <a:t>MMRP</a:t>
            </a:r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 smtClean="0"/>
              <a:t>CONCISO</a:t>
            </a:r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 err="1" smtClean="0"/>
              <a:t>Chirus</a:t>
            </a:r>
            <a:r>
              <a:rPr lang="pt-BR" sz="1100" dirty="0" smtClean="0"/>
              <a:t> </a:t>
            </a:r>
            <a:r>
              <a:rPr lang="pt-BR" sz="1100" dirty="0"/>
              <a:t>Data </a:t>
            </a:r>
            <a:r>
              <a:rPr lang="pt-BR" sz="1100" dirty="0" err="1" smtClean="0"/>
              <a:t>warehouse</a:t>
            </a:r>
            <a:endParaRPr lang="pt-BR" sz="1100" dirty="0" smtClean="0"/>
          </a:p>
          <a:p>
            <a:pPr marL="171450" indent="-171450" fontAlgn="b">
              <a:buFont typeface="Arial" pitchFamily="34" charset="0"/>
              <a:buChar char="•"/>
            </a:pPr>
            <a:r>
              <a:rPr lang="pt-BR" sz="1100" dirty="0"/>
              <a:t>RONDA PONTO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7308306" y="4649705"/>
            <a:ext cx="166980" cy="2825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5364089" y="3429000"/>
            <a:ext cx="3322712" cy="237648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Telefone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 (21) 3923-2420</a:t>
            </a:r>
            <a:b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</a:b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Av. </a:t>
            </a:r>
            <a:r>
              <a:rPr lang="es-CL" altLang="es-ES" dirty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d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as Américas, 3443</a:t>
            </a: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Barra da </a:t>
            </a:r>
            <a:r>
              <a:rPr lang="es-CL" altLang="es-ES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Tijuca</a:t>
            </a: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 – Rio de Janeiro – Brasil</a:t>
            </a: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www.SONDA.com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074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52320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990941"/>
              </p:ext>
            </p:extLst>
          </p:nvPr>
        </p:nvGraphicFramePr>
        <p:xfrm>
          <a:off x="1" y="758156"/>
          <a:ext cx="9143999" cy="2238796"/>
        </p:xfrm>
        <a:graphic>
          <a:graphicData uri="http://schemas.openxmlformats.org/drawingml/2006/table">
            <a:tbl>
              <a:tblPr/>
              <a:tblGrid>
                <a:gridCol w="2524064"/>
                <a:gridCol w="3424697"/>
                <a:gridCol w="894896"/>
                <a:gridCol w="1015363"/>
                <a:gridCol w="1284979"/>
              </a:tblGrid>
              <a:tr h="3647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Code 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Target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ago/15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YTD/15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6288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366092"/>
                          </a:solidFill>
                          <a:effectLst/>
                          <a:latin typeface="Calibri"/>
                        </a:rPr>
                        <a:t>%highsev_MO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 of High Severity Incident Resolution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100,00%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96,80%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7420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%lowsev_MO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%Low Serverity incident resolution within 1 week P3 perfomance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97,00%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98,40%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5031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Usersat_P3perf-MO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Michelin end user Satisfaction P3 performance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100,00%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5024"/>
                          </a:solidFill>
                          <a:effectLst/>
                          <a:latin typeface="Calibri"/>
                        </a:rPr>
                        <a:t>96,19%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1630"/>
            <a:ext cx="9144000" cy="384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61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" y="780149"/>
            <a:ext cx="9138708" cy="60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3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1547664" y="1700808"/>
            <a:ext cx="1512168" cy="64807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8273"/>
            <a:ext cx="9144001" cy="608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7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0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rgbClr val="000000"/>
                </a:solidFill>
              </a:ln>
              <a:solidFill>
                <a:srgbClr val="FFFF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462"/>
            <a:ext cx="9144000" cy="60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6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3779912" y="17008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1" y="-1979"/>
            <a:ext cx="7392278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P3P1 </a:t>
            </a:r>
            <a:r>
              <a:rPr lang="pt-BR" sz="2800" dirty="0" err="1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Manage</a:t>
            </a:r>
            <a:r>
              <a:rPr lang="pt-BR" sz="2800" dirty="0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</a:t>
            </a:r>
            <a:r>
              <a:rPr lang="pt-BR" sz="2800" dirty="0" err="1" smtClean="0">
                <a:ln w="1905">
                  <a:solidFill>
                    <a:srgbClr val="000000"/>
                  </a:solidFill>
                </a:ln>
                <a:solidFill>
                  <a:srgbClr val="FFFF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Incidents</a:t>
            </a:r>
            <a:endParaRPr lang="pt-BR" sz="4400" dirty="0">
              <a:ln w="1905">
                <a:solidFill>
                  <a:srgbClr val="000000"/>
                </a:solidFill>
              </a:ln>
              <a:solidFill>
                <a:srgbClr val="FFFFF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ersonalizado">
  <a:themeElements>
    <a:clrScheme name="2_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ersonalizado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anchor="ctr"/>
      <a:lstStyle>
        <a:defPPr>
          <a:lnSpc>
            <a:spcPct val="80000"/>
          </a:lnSpc>
          <a:defRPr b="0" dirty="0">
            <a:solidFill>
              <a:srgbClr val="2D2F3C"/>
            </a:solidFill>
            <a:latin typeface="Myriad Pro Cond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iseño predeterminado">
  <a:themeElements>
    <a:clrScheme name="3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iseño predeterminado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ccf326-e06f-479b-a650-e39c778d8855">7ASJUQ24DV73-68-153</_dlc_DocId>
    <_dlc_DocIdUrl xmlns="edccf326-e06f-479b-a650-e39c778d8855">
      <Url>http://click.sondait.com.br/Institucional/_layouts/DocIdRedir.aspx?ID=7ASJUQ24DV73-68-153</Url>
      <Description>7ASJUQ24DV73-68-153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1A0361DBB7A64693F030F7882D9376" ma:contentTypeVersion="1" ma:contentTypeDescription="Crie um novo documento." ma:contentTypeScope="" ma:versionID="bfadd41a00f128ae964127b6ba5be3d8">
  <xsd:schema xmlns:xsd="http://www.w3.org/2001/XMLSchema" xmlns:xs="http://www.w3.org/2001/XMLSchema" xmlns:p="http://schemas.microsoft.com/office/2006/metadata/properties" xmlns:ns2="edccf326-e06f-479b-a650-e39c778d8855" targetNamespace="http://schemas.microsoft.com/office/2006/metadata/properties" ma:root="true" ma:fieldsID="e8a9468d07fe1345ad43d71863b68cd1" ns2:_="">
    <xsd:import namespace="edccf326-e06f-479b-a650-e39c778d885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326-e06f-479b-a650-e39c778d885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9145878-4AAE-4661-BEC3-A3E6A0909C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AA685B-E93F-4EF4-8398-22D186235780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edccf326-e06f-479b-a650-e39c778d8855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FB8F602-1DE5-4C40-98CA-5A182EE6D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cf326-e06f-479b-a650-e39c778d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8C7F573-F574-464E-A07E-37857D517F9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27777</TotalTime>
  <Words>579</Words>
  <Application>Microsoft Office PowerPoint</Application>
  <PresentationFormat>Apresentação na tela (4:3)</PresentationFormat>
  <Paragraphs>133</Paragraphs>
  <Slides>27</Slides>
  <Notes>22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Diseño predeterminado</vt:lpstr>
      <vt:lpstr>2_Diseño personalizado</vt:lpstr>
      <vt:lpstr>4_Office Theme</vt:lpstr>
      <vt:lpstr>3_Diseño predeterminado</vt:lpstr>
      <vt:lpstr>Diseño personalizado</vt:lpstr>
      <vt:lpstr>5_Office Theme</vt:lpstr>
      <vt:lpstr>Michelin CVG  Departamental Marcha Corrente   P3 Delivery Ongoing Services  Mês de Referência ago/2015 Revisão  16/09/2015 </vt:lpstr>
      <vt:lpstr>P3 Delivery Ongoing Services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Sonda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SONDA Corporate Presentation Nov_2014</dc:title>
  <dc:creator>ana cusacovich</dc:creator>
  <cp:lastModifiedBy>Julia Kozits Bouza Assis Goncalves</cp:lastModifiedBy>
  <cp:revision>1849</cp:revision>
  <cp:lastPrinted>2014-08-12T18:59:10Z</cp:lastPrinted>
  <dcterms:created xsi:type="dcterms:W3CDTF">2013-07-02T21:09:23Z</dcterms:created>
  <dcterms:modified xsi:type="dcterms:W3CDTF">2015-09-17T18:32:10Z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0x0101007E1A0361DBB7A64693F030F7882D9376</vt:lpwstr>
  </property>
  <property fmtid="{D5CDD505-2E9C-101B-9397-08002B2CF9AE}" pid="3" name="_dlc_DocIdItemGuid">
    <vt:lpwstr>643139f3-212d-4339-9d65-fe637d2c76ef</vt:lpwstr>
  </property>
</Properties>
</file>